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9"/>
  </p:notesMasterIdLst>
  <p:handoutMasterIdLst>
    <p:handoutMasterId r:id="rId30"/>
  </p:handoutMasterIdLst>
  <p:sldIdLst>
    <p:sldId id="256" r:id="rId6"/>
    <p:sldId id="378" r:id="rId7"/>
    <p:sldId id="313" r:id="rId8"/>
    <p:sldId id="373" r:id="rId9"/>
    <p:sldId id="379" r:id="rId10"/>
    <p:sldId id="380" r:id="rId11"/>
    <p:sldId id="381" r:id="rId12"/>
    <p:sldId id="383" r:id="rId13"/>
    <p:sldId id="382" r:id="rId14"/>
    <p:sldId id="384" r:id="rId15"/>
    <p:sldId id="372" r:id="rId16"/>
    <p:sldId id="335" r:id="rId17"/>
    <p:sldId id="339" r:id="rId18"/>
    <p:sldId id="343" r:id="rId19"/>
    <p:sldId id="358" r:id="rId20"/>
    <p:sldId id="357" r:id="rId21"/>
    <p:sldId id="362" r:id="rId22"/>
    <p:sldId id="371" r:id="rId23"/>
    <p:sldId id="370" r:id="rId24"/>
    <p:sldId id="374" r:id="rId25"/>
    <p:sldId id="377" r:id="rId26"/>
    <p:sldId id="376" r:id="rId27"/>
    <p:sldId id="375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1-3-2023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NL" dirty="0"/>
              <a:t>On the </a:t>
            </a:r>
            <a:r>
              <a:rPr lang="en-NL" dirty="0" err="1"/>
              <a:t>sep</a:t>
            </a:r>
            <a:r>
              <a:rPr lang="en-US" dirty="0"/>
              <a:t>a</a:t>
            </a:r>
            <a:r>
              <a:rPr lang="en-NL" dirty="0"/>
              <a:t>rate parts: </a:t>
            </a:r>
          </a:p>
          <a:p>
            <a:pPr algn="l"/>
            <a:r>
              <a:rPr lang="en-GB" sz="1800" b="0" i="0" u="none" strike="noStrike" baseline="0" dirty="0">
                <a:latin typeface="SabonMT"/>
              </a:rPr>
              <a:t>This approach is taken to aid clarity of explanation,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but in so doing, can give the impression that individual aspects of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cognition can be understood in isolation from each other. However, it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is always important to remember that to properly understand the role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of any single aspect of cognition we must appreciate how that role is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dependent upon and interacts with other aspects.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977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DPSD = </a:t>
            </a:r>
            <a:r>
              <a:rPr lang="nl-NL" dirty="0" err="1"/>
              <a:t>dual-process</a:t>
            </a:r>
            <a:r>
              <a:rPr lang="nl-NL" dirty="0"/>
              <a:t> </a:t>
            </a:r>
            <a:r>
              <a:rPr lang="nl-NL" dirty="0" err="1"/>
              <a:t>signal-detection</a:t>
            </a:r>
            <a:endParaRPr lang="nl-NL" dirty="0"/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Inter Var"/>
              </a:rPr>
              <a:t>The dual-process signal-detection (DPSD) model assumes that recognition memory is based on recollection of qualitative information or on a signal-detection-based familiarity process.</a:t>
            </a:r>
            <a:endParaRPr lang="nl-NL" dirty="0"/>
          </a:p>
          <a:p>
            <a:endParaRPr lang="nl-NL" dirty="0"/>
          </a:p>
          <a:p>
            <a:r>
              <a:rPr lang="nl-NL" dirty="0"/>
              <a:t>CDP = </a:t>
            </a:r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dual</a:t>
            </a:r>
            <a:r>
              <a:rPr lang="nl-NL" dirty="0"/>
              <a:t> </a:t>
            </a:r>
            <a:r>
              <a:rPr lang="nl-NL" dirty="0" err="1"/>
              <a:t>process</a:t>
            </a:r>
            <a:endParaRPr lang="en-NL" dirty="0"/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The dual-process theory of recognition memory holds that recognition ‘decisions’ can be based on either recollection or familiarity, and the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BlinkMacSystemFont"/>
              </a:rPr>
              <a:t>gues</a:t>
            </a:r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/know/remember procedure is seen as continuous flow and see recollection as a stronger form of familiarity.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What’s important to remember is that the signals stored in the long-term memory is compared to that in the working-memory.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08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740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25.jpe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  <p:sldLayoutId id="214748375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YBlp9SUg8u8?feature=oemb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936067"/>
            <a:ext cx="9372600" cy="982134"/>
          </a:xfrm>
        </p:spPr>
        <p:txBody>
          <a:bodyPr vert="horz" lIns="468000" tIns="108000" rIns="468000" bIns="360000" rtlCol="0" anchor="t">
            <a:noAutofit/>
          </a:bodyPr>
          <a:lstStyle/>
          <a:p>
            <a:r>
              <a:rPr lang="en-GB" dirty="0">
                <a:latin typeface="Open Sans"/>
                <a:ea typeface="Open Sans"/>
                <a:cs typeface="Open Sans"/>
              </a:rPr>
              <a:t>Cognitive Models of Language Learning &amp; Large Language Models</a:t>
            </a:r>
            <a:endParaRPr lang="en-NL" dirty="0">
              <a:latin typeface="Open Sans"/>
              <a:ea typeface="Open Sans"/>
              <a:cs typeface="Open Sans"/>
            </a:endParaRPr>
          </a:p>
          <a:p>
            <a:r>
              <a:rPr lang="en-GB" dirty="0">
                <a:latin typeface="Open Sans"/>
                <a:ea typeface="Open Sans"/>
                <a:cs typeface="Open Sans"/>
              </a:rPr>
              <a:t>Responsible Lecturer: Bram 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471334"/>
            <a:ext cx="9372600" cy="1524000"/>
          </a:xfrm>
        </p:spPr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NL" dirty="0"/>
              <a:t>Refresher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8AC04-ED63-3DB1-1268-698C96E1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9FD1-8D80-89B8-5FA6-E7B2742C02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2"/>
            <a:ext cx="4236249" cy="4606821"/>
          </a:xfrm>
        </p:spPr>
        <p:txBody>
          <a:bodyPr/>
          <a:lstStyle/>
          <a:p>
            <a:r>
              <a:rPr lang="en-NL" dirty="0"/>
              <a:t>It all start with categories: </a:t>
            </a:r>
          </a:p>
          <a:p>
            <a:pPr marL="457200" indent="-457200">
              <a:buFontTx/>
              <a:buChar char="-"/>
            </a:pPr>
            <a:r>
              <a:rPr lang="en-NL" dirty="0"/>
              <a:t>We all like to put things in boxes</a:t>
            </a:r>
          </a:p>
          <a:p>
            <a:pPr marL="457200" indent="-457200">
              <a:buFontTx/>
              <a:buChar char="-"/>
            </a:pPr>
            <a:r>
              <a:rPr lang="en-NL" dirty="0"/>
              <a:t>It’s the most basic component to assign meaning</a:t>
            </a:r>
            <a:endParaRPr lang="en-GB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29CE8F8-9D21-B826-265A-00097B0DF03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4889635" y="1149668"/>
            <a:ext cx="6587562" cy="508684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BD2CB-9BD8-1311-87B5-4CD40FC3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Assigning Meaning to a word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798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0A013-1160-6A54-7E1E-E9F8B8EB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344C-7D69-9CD9-48D8-CB861505C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11144922" cy="4717752"/>
          </a:xfrm>
        </p:spPr>
        <p:txBody>
          <a:bodyPr/>
          <a:lstStyle/>
          <a:p>
            <a:r>
              <a:rPr lang="en-GB" dirty="0"/>
              <a:t>Cognitive scientists study intelligence and </a:t>
            </a:r>
            <a:r>
              <a:rPr lang="en-GB" dirty="0" err="1"/>
              <a:t>behavior</a:t>
            </a:r>
            <a:r>
              <a:rPr lang="en-GB" dirty="0"/>
              <a:t>, with a focus on how the nervous systems represent, processes, transforms, stores and </a:t>
            </a:r>
            <a:r>
              <a:rPr lang="en-GB" dirty="0" err="1"/>
              <a:t>recovere</a:t>
            </a:r>
            <a:r>
              <a:rPr lang="en-NL" dirty="0"/>
              <a:t>r</a:t>
            </a:r>
            <a:r>
              <a:rPr lang="en-GB" dirty="0"/>
              <a:t>s information. </a:t>
            </a:r>
            <a:endParaRPr lang="en-NL" dirty="0"/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Essentially, information is captured by ‘sensors’</a:t>
            </a:r>
          </a:p>
          <a:p>
            <a:pPr marL="0" indent="0">
              <a:buNone/>
            </a:pPr>
            <a:r>
              <a:rPr lang="en-NL" dirty="0"/>
              <a:t>from where it is processed and in different ways:</a:t>
            </a:r>
          </a:p>
          <a:p>
            <a:pPr lvl="1"/>
            <a:r>
              <a:rPr lang="en-NL" dirty="0"/>
              <a:t>Like data flowing through an </a:t>
            </a:r>
          </a:p>
          <a:p>
            <a:pPr marL="457200" lvl="1" indent="0">
              <a:buNone/>
            </a:pPr>
            <a:r>
              <a:rPr lang="en-NL" dirty="0"/>
              <a:t>    algorithm!</a:t>
            </a:r>
          </a:p>
          <a:p>
            <a:pPr lvl="1"/>
            <a:r>
              <a:rPr lang="en-NL" dirty="0"/>
              <a:t>Key difference is the human minds </a:t>
            </a:r>
          </a:p>
          <a:p>
            <a:pPr marL="457200" lvl="1" indent="0">
              <a:buNone/>
            </a:pPr>
            <a:r>
              <a:rPr lang="en-NL" dirty="0"/>
              <a:t>    limited processing capacity which is</a:t>
            </a:r>
          </a:p>
          <a:p>
            <a:pPr marL="457200" lvl="1" indent="0">
              <a:buNone/>
            </a:pPr>
            <a:r>
              <a:rPr lang="en-NL" dirty="0"/>
              <a:t>    why we need </a:t>
            </a:r>
            <a:r>
              <a:rPr lang="en-NL" b="1" dirty="0"/>
              <a:t>attention</a:t>
            </a:r>
            <a:r>
              <a:rPr lang="en-NL" dirty="0"/>
              <a:t>! </a:t>
            </a: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NL" b="1" dirty="0">
                <a:sym typeface="Wingdings" panose="05000000000000000000" pitchFamily="2" charset="2"/>
              </a:rPr>
              <a:t>Selection</a:t>
            </a:r>
            <a:r>
              <a:rPr lang="en-NL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NL" dirty="0">
                <a:sym typeface="Wingdings" panose="05000000000000000000" pitchFamily="2" charset="2"/>
              </a:rPr>
              <a:t>Not actually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 parts; nothing is </a:t>
            </a:r>
            <a:r>
              <a:rPr lang="en-NL" dirty="0" err="1">
                <a:sym typeface="Wingdings" panose="05000000000000000000" pitchFamily="2" charset="2"/>
              </a:rPr>
              <a:t>truely</a:t>
            </a:r>
            <a:r>
              <a:rPr lang="en-NL" dirty="0">
                <a:sym typeface="Wingdings" panose="05000000000000000000" pitchFamily="2" charset="2"/>
              </a:rPr>
              <a:t>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rate, but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classification is how humans deal with information  </a:t>
            </a:r>
            <a:r>
              <a:rPr lang="en-NL" dirty="0" err="1">
                <a:sym typeface="Wingdings" panose="05000000000000000000" pitchFamily="2" charset="2"/>
              </a:rPr>
              <a:t>r.i.p.</a:t>
            </a:r>
            <a:r>
              <a:rPr lang="en-NL" dirty="0">
                <a:sym typeface="Wingdings" panose="05000000000000000000" pitchFamily="2" charset="2"/>
              </a:rPr>
              <a:t> us</a:t>
            </a:r>
            <a:endParaRPr lang="en-NL" dirty="0"/>
          </a:p>
          <a:p>
            <a:pPr marL="457200" lvl="1" indent="0">
              <a:buNone/>
            </a:pPr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80B2D-F64E-EA17-AE54-230200F8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Cognitive System</a:t>
            </a:r>
            <a:endParaRPr lang="en-GB" dirty="0"/>
          </a:p>
        </p:txBody>
      </p:sp>
      <p:pic>
        <p:nvPicPr>
          <p:cNvPr id="6" name="image34.png">
            <a:extLst>
              <a:ext uri="{FF2B5EF4-FFF2-40B4-BE49-F238E27FC236}">
                <a16:creationId xmlns:a16="http://schemas.microsoft.com/office/drawing/2014/main" id="{440103B0-2F15-AD0E-E4F2-4D4130996AF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02354" y="2213811"/>
            <a:ext cx="5157036" cy="2844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0172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7E500-5CCC-82D7-D5D9-9563099E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F2F85-EA1E-7A42-C5B8-60E3182E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4000" dirty="0"/>
              <a:t>How m</a:t>
            </a:r>
            <a:r>
              <a:rPr lang="en-US" sz="4000" dirty="0" err="1"/>
              <a:t>emory</a:t>
            </a:r>
            <a:r>
              <a:rPr lang="en-NL" sz="4000" dirty="0"/>
              <a:t> functions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4B368-12CF-C960-DD0D-B47FA9B0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295400"/>
            <a:ext cx="8242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83745-06EE-6EEA-D6AA-55EA9CC3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BC5D99-B0ED-0BF5-D620-ED418F95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Working Memory</a:t>
            </a:r>
            <a:r>
              <a:rPr lang="en-US" dirty="0"/>
              <a:t> for Perception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178CC-6836-F144-F141-413A85B7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78489"/>
            <a:ext cx="7767768" cy="469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BF36D-654C-4E68-767A-D843E7C28C37}"/>
              </a:ext>
            </a:extLst>
          </p:cNvPr>
          <p:cNvSpPr txBox="1"/>
          <p:nvPr/>
        </p:nvSpPr>
        <p:spPr>
          <a:xfrm>
            <a:off x="9093121" y="5337830"/>
            <a:ext cx="195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Baddeley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38734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64239-F08F-74BB-5CAB-8EE3920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43EFA5-4D7F-0FA0-CF9F-EA41467C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/>
              <a:t>Familiarity</a:t>
            </a:r>
            <a:r>
              <a:rPr lang="nl-NL" sz="3200" dirty="0"/>
              <a:t> vs. </a:t>
            </a:r>
            <a:r>
              <a:rPr lang="nl-NL" sz="3200" dirty="0" err="1"/>
              <a:t>Recollection</a:t>
            </a:r>
            <a:r>
              <a:rPr lang="nl-NL" sz="3200" dirty="0"/>
              <a:t>: The DPSD </a:t>
            </a:r>
            <a:r>
              <a:rPr lang="nl-NL" sz="3200" dirty="0" err="1"/>
              <a:t>and</a:t>
            </a:r>
            <a:r>
              <a:rPr lang="nl-NL" sz="3200" dirty="0"/>
              <a:t> CDP </a:t>
            </a:r>
            <a:r>
              <a:rPr lang="nl-NL" sz="3200" dirty="0" err="1"/>
              <a:t>Models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F79E-3AE5-B766-DA60-D074B0917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346661"/>
            <a:ext cx="9970329" cy="44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9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AE0BB8-3A24-4CA9-18B6-517A4B58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8F0E-5390-1969-8FBC-F1B7A8C4642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353740"/>
                </a:solidFill>
                <a:latin typeface="ColfaxAI"/>
              </a:rPr>
              <a:t>A</a:t>
            </a:r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 type of cognitive strategy in which a person actively engages with their environment in order to acquire new knowledge or information. Can include: </a:t>
            </a:r>
          </a:p>
          <a:p>
            <a:pPr lvl="1"/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intentional exploration of unfamiliar surroundings;</a:t>
            </a:r>
          </a:p>
          <a:p>
            <a:pPr lvl="1"/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taking part in activities that provide new experiences;</a:t>
            </a:r>
          </a:p>
          <a:p>
            <a:pPr lvl="1"/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and actively seeking out new sources of information</a:t>
            </a:r>
          </a:p>
          <a:p>
            <a:pPr marL="0" indent="-29700">
              <a:buNone/>
            </a:pPr>
            <a:endParaRPr lang="en-US" dirty="0">
              <a:solidFill>
                <a:srgbClr val="353740"/>
              </a:solidFill>
              <a:latin typeface="ColfaxAI"/>
            </a:endParaRPr>
          </a:p>
          <a:p>
            <a:pPr marL="0" indent="-29700">
              <a:buNone/>
            </a:pPr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Active sampling is seen as a more efficient way for people to learn and acquire new knowledge as it involves actively engaging with the environment rather than passively absorbing information.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C92C3A-E283-106E-EC91-54520757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Sampling</a:t>
            </a:r>
            <a:r>
              <a:rPr lang="en-NL" dirty="0"/>
              <a:t> - (Learning)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B616-42B9-D570-EAE4-92A30883E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A021A-AB45-654C-530E-8A24B00A8E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8185" y="5372232"/>
            <a:ext cx="2853388" cy="6548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Gottlieb, 2018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ECCA5-4CA0-887D-9885-F2A24AF0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chains for sampling and 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0626A-EDB7-BB1E-BC54-CF111A067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14" y="1376363"/>
            <a:ext cx="7173760" cy="45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2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B5633-F7D9-5DB9-26E0-FB240C2B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4596BF-2E80-60B8-3B9E-EBA45E592CE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266697" y="1471613"/>
            <a:ext cx="7687182" cy="415448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95C597-8F72-E242-E523-B5FCC5BA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Mirror-Neurons – (learning)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553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E2591-09FB-3071-BC8B-747C98E7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CA804-8070-7776-61D5-04487B78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Questions?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4FB22-FE48-6B9C-57E3-258CFCFF637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Let’s start working on use-case 1!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637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63614"/>
            <a:ext cx="9372600" cy="982134"/>
          </a:xfrm>
        </p:spPr>
        <p:txBody>
          <a:bodyPr/>
          <a:lstStyle/>
          <a:p>
            <a:r>
              <a:rPr lang="en-NL" dirty="0"/>
              <a:t>Take a walk of 5 minutes and meet me at the Innovation Square!</a:t>
            </a:r>
          </a:p>
          <a:p>
            <a:r>
              <a:rPr lang="en-NL" dirty="0"/>
              <a:t>Be back in 20 minutes for the perception lecture!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109801"/>
          </a:xfrm>
        </p:spPr>
        <p:txBody>
          <a:bodyPr/>
          <a:lstStyle/>
          <a:p>
            <a:r>
              <a:rPr lang="en-NL" dirty="0"/>
              <a:t>Break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051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A8B3A-05F6-D03B-F2B1-941C683A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D53A1FFB-9398-9218-A982-3F824516642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528096" y="1471613"/>
            <a:ext cx="5164384" cy="415448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D431E1-2460-01E3-72B4-FD1E25B1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Going full-circle...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02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5819D-8A0B-1B36-2F35-B6F9EF3C7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How does research into cognitive science drive developments in </a:t>
            </a:r>
            <a:r>
              <a:rPr lang="en-NL" dirty="0" err="1"/>
              <a:t>Artific</a:t>
            </a:r>
            <a:r>
              <a:rPr lang="en-US" dirty="0" err="1"/>
              <a:t>i</a:t>
            </a:r>
            <a:r>
              <a:rPr lang="en-NL" dirty="0"/>
              <a:t>al Intelligence?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BE43EF-6BD0-C867-5B89-68154E2E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do neural networks and cognition relate?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ACB16-3D6E-AB84-DE8B-195CCC53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601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AAAC9E-6C91-ADEC-8F56-415BDCDC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pic>
        <p:nvPicPr>
          <p:cNvPr id="6" name="Online Media 5" title="WINNAAR LVK 2023: Pruuf Mar - Ojjem Blieve Hale (Ysselsteyn)">
            <a:hlinkClick r:id="" action="ppaction://media"/>
            <a:extLst>
              <a:ext uri="{FF2B5EF4-FFF2-40B4-BE49-F238E27FC236}">
                <a16:creationId xmlns:a16="http://schemas.microsoft.com/office/drawing/2014/main" id="{E5F19F13-0C15-1CCF-F145-DF9D2616BC03}"/>
              </a:ext>
            </a:extLst>
          </p:cNvPr>
          <p:cNvPicPr>
            <a:picLocks noGrp="1" noRot="1" noChangeAspect="1"/>
          </p:cNvPicPr>
          <p:nvPr>
            <p:ph sz="quarter" idx="1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92041" y="1280161"/>
            <a:ext cx="8793036" cy="496823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B555AF-C0BB-35C9-CB6B-FC9D0219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C7CA6D-8A7A-D2B7-2510-6DB9A0935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26DD8-4B53-BA2C-E6E8-1F5E685C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60EAE-EF04-EB70-FCBE-0D86ED77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003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A99B6D-A689-EF9F-B073-77EC051D19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9A785-3592-F2A9-E625-9C60ADBD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AE58D-B584-37A4-5A5B-CD052016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454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3A16F-5FAE-7144-14BB-C0E35D41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96AE-3DEF-EABA-711C-BE06C9F98D9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353553"/>
            <a:ext cx="11144922" cy="4272812"/>
          </a:xfrm>
        </p:spPr>
        <p:txBody>
          <a:bodyPr/>
          <a:lstStyle/>
          <a:p>
            <a:r>
              <a:rPr lang="en-NL" dirty="0"/>
              <a:t>Recap of:</a:t>
            </a:r>
          </a:p>
          <a:p>
            <a:pPr lvl="1"/>
            <a:r>
              <a:rPr lang="en-NL" dirty="0"/>
              <a:t>Book chapter 1 - 5</a:t>
            </a:r>
          </a:p>
          <a:p>
            <a:pPr marL="914400" lvl="2" indent="0">
              <a:buNone/>
            </a:pPr>
            <a:r>
              <a:rPr lang="en-NL" dirty="0"/>
              <a:t>---- SHORT BREAK ----</a:t>
            </a:r>
          </a:p>
          <a:p>
            <a:pPr lvl="1"/>
            <a:r>
              <a:rPr lang="en-NL" dirty="0"/>
              <a:t>Large Language Models &amp; Cognition</a:t>
            </a:r>
          </a:p>
          <a:p>
            <a:pPr lvl="2"/>
            <a:r>
              <a:rPr lang="en-NL" dirty="0"/>
              <a:t>Recurrent Neural Networks</a:t>
            </a:r>
          </a:p>
          <a:p>
            <a:pPr lvl="2"/>
            <a:r>
              <a:rPr lang="en-NL" dirty="0"/>
              <a:t>Transformers</a:t>
            </a:r>
          </a:p>
          <a:p>
            <a:pPr lvl="2"/>
            <a:r>
              <a:rPr lang="en-NL" dirty="0"/>
              <a:t>How they connect</a:t>
            </a:r>
          </a:p>
          <a:p>
            <a:endParaRPr lang="en-NL" dirty="0"/>
          </a:p>
          <a:p>
            <a:r>
              <a:rPr lang="en-NL" dirty="0"/>
              <a:t>Afternoon:</a:t>
            </a:r>
          </a:p>
          <a:p>
            <a:pPr lvl="1"/>
            <a:r>
              <a:rPr lang="en-NL" dirty="0"/>
              <a:t>Use-case 2 walkthrough</a:t>
            </a:r>
          </a:p>
          <a:p>
            <a:pPr lvl="1"/>
            <a:r>
              <a:rPr lang="en-NL" dirty="0"/>
              <a:t>Feedback &amp; Q&amp;A</a:t>
            </a:r>
          </a:p>
          <a:p>
            <a:pPr marL="457200" lvl="1" indent="0">
              <a:buNone/>
            </a:pP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B14F1-67C8-949F-69FD-AF9B327B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Table of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90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E848D9-D5D4-4E9A-D6FA-82E29E1B1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How do we acquire meaning?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E937F0-5416-8647-2D43-042BF911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do we learn language?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ABF3-53A2-C30A-14BD-DE44FB7A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85FEF2-2B9D-829E-A392-718D4074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39A8F-4ECD-8577-B642-4A695613B1A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Human language learning</a:t>
            </a:r>
          </a:p>
          <a:p>
            <a:pPr lvl="1"/>
            <a:r>
              <a:rPr lang="en-GB" dirty="0"/>
              <a:t>Identify processes and mechanisms involved in learning language</a:t>
            </a:r>
          </a:p>
          <a:p>
            <a:pPr lvl="1"/>
            <a:r>
              <a:rPr lang="en-GB" dirty="0"/>
              <a:t>Detect common behavioural patterns among children</a:t>
            </a:r>
          </a:p>
          <a:p>
            <a:r>
              <a:rPr lang="en-GB" dirty="0"/>
              <a:t>(Computational) </a:t>
            </a:r>
            <a:r>
              <a:rPr lang="en-GB" dirty="0" err="1"/>
              <a:t>modeling</a:t>
            </a:r>
            <a:endParaRPr lang="en-GB" dirty="0"/>
          </a:p>
          <a:p>
            <a:pPr lvl="1"/>
            <a:r>
              <a:rPr lang="en-GB" dirty="0"/>
              <a:t>Simulate a cognitive process via computational tools and techniques</a:t>
            </a:r>
          </a:p>
          <a:p>
            <a:pPr lvl="1"/>
            <a:r>
              <a:rPr lang="en-GB" dirty="0"/>
              <a:t>Use the model to explain the observed human behaviour</a:t>
            </a:r>
          </a:p>
          <a:p>
            <a:r>
              <a:rPr lang="en-GB" dirty="0" err="1"/>
              <a:t>Modeling</a:t>
            </a:r>
            <a:r>
              <a:rPr lang="en-GB" dirty="0"/>
              <a:t> of language learning</a:t>
            </a:r>
          </a:p>
          <a:p>
            <a:pPr lvl="1"/>
            <a:r>
              <a:rPr lang="en-GB" dirty="0"/>
              <a:t>Develop computational simulations of the process of human</a:t>
            </a:r>
            <a:r>
              <a:rPr lang="en-NL" dirty="0"/>
              <a:t> </a:t>
            </a:r>
            <a:r>
              <a:rPr lang="en-GB" dirty="0"/>
              <a:t>language acquisition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3EF88-1FF0-2FB6-0DE2-652BFFA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Modeling</a:t>
            </a:r>
            <a:r>
              <a:rPr lang="en-GB" dirty="0"/>
              <a:t> of Language Learning?</a:t>
            </a:r>
          </a:p>
        </p:txBody>
      </p:sp>
    </p:spTree>
    <p:extLst>
      <p:ext uri="{BB962C8B-B14F-4D97-AF65-F5344CB8AC3E}">
        <p14:creationId xmlns:p14="http://schemas.microsoft.com/office/powerpoint/2010/main" val="15866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959101-3D71-E132-8A50-02E26218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1C0AB-6A2A-EE91-7726-9C1CD685BB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1107320"/>
          </a:xfrm>
        </p:spPr>
        <p:txBody>
          <a:bodyPr/>
          <a:lstStyle/>
          <a:p>
            <a:r>
              <a:rPr lang="en-NL" dirty="0"/>
              <a:t>Y</a:t>
            </a:r>
            <a:r>
              <a:rPr lang="en-GB" dirty="0" err="1"/>
              <a:t>oung</a:t>
            </a:r>
            <a:r>
              <a:rPr lang="en-GB" dirty="0"/>
              <a:t> children easily map novel words to novel objects in</a:t>
            </a:r>
          </a:p>
          <a:p>
            <a:r>
              <a:rPr lang="en-GB" dirty="0"/>
              <a:t>familiar context</a:t>
            </a:r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93D4E508-064B-34D6-7713-CBF29EE7DA4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807161" y="2506663"/>
            <a:ext cx="7171378" cy="337767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A7337D-A7E9-0567-8CFE-6699216A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Word Meaning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ACC54CC-1C82-D5C5-6330-BBDC216E7678}"/>
              </a:ext>
            </a:extLst>
          </p:cNvPr>
          <p:cNvSpPr txBox="1">
            <a:spLocks/>
          </p:cNvSpPr>
          <p:nvPr/>
        </p:nvSpPr>
        <p:spPr>
          <a:xfrm>
            <a:off x="820389" y="5675009"/>
            <a:ext cx="11144922" cy="11073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However, mapping words alone is not enough...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61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04D1E-0F29-2D6F-7109-1028DF0A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655E-A3B2-B2EF-580D-47D1E2F1C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More complex... That’s were science comes in...</a:t>
            </a:r>
            <a:endParaRPr lang="en-GB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967FC3C-7D52-19B5-B939-FC839510743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576966" y="1881188"/>
            <a:ext cx="5852251" cy="431641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2436FE-2227-4D9D-4D44-928E8127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408585" cy="867684"/>
          </a:xfrm>
        </p:spPr>
        <p:txBody>
          <a:bodyPr/>
          <a:lstStyle/>
          <a:p>
            <a:r>
              <a:rPr lang="en-NL" dirty="0"/>
              <a:t>How do we learn the meaning of a word?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07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04D1E-0F29-2D6F-7109-1028DF0A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655E-A3B2-B2EF-580D-47D1E2F1C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More complex... That’s were science comes in...</a:t>
            </a:r>
            <a:endParaRPr lang="en-GB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76BCB7E-8398-F226-D4FB-AE6AD33F514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586190" y="1881188"/>
            <a:ext cx="5875443" cy="434935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2436FE-2227-4D9D-4D44-928E8127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408585" cy="867684"/>
          </a:xfrm>
        </p:spPr>
        <p:txBody>
          <a:bodyPr/>
          <a:lstStyle/>
          <a:p>
            <a:r>
              <a:rPr lang="en-NL" dirty="0"/>
              <a:t>How do we learn the meaning of a word?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93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04D1E-0F29-2D6F-7109-1028DF0A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655E-A3B2-B2EF-580D-47D1E2F1C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More complex... That’s were science comes in...</a:t>
            </a:r>
            <a:endParaRPr lang="en-GB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CEB40C7-19FF-E1FB-285D-B24AC6B9ADB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514545" y="1881188"/>
            <a:ext cx="6001988" cy="432039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2436FE-2227-4D9D-4D44-928E8127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408585" cy="867684"/>
          </a:xfrm>
        </p:spPr>
        <p:txBody>
          <a:bodyPr/>
          <a:lstStyle/>
          <a:p>
            <a:r>
              <a:rPr lang="en-NL" dirty="0"/>
              <a:t>How do we learn the meaning of a word?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93951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customXml/itemProps2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724</Words>
  <Application>Microsoft Office PowerPoint</Application>
  <PresentationFormat>Widescreen</PresentationFormat>
  <Paragraphs>108</Paragraphs>
  <Slides>23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BlinkMacSystemFont</vt:lpstr>
      <vt:lpstr>Calibri</vt:lpstr>
      <vt:lpstr>ColfaxAI</vt:lpstr>
      <vt:lpstr>Inter Var</vt:lpstr>
      <vt:lpstr>Open Sans</vt:lpstr>
      <vt:lpstr>Open Sans Semibold</vt:lpstr>
      <vt:lpstr>Open Sans Semibold</vt:lpstr>
      <vt:lpstr>SabonMT</vt:lpstr>
      <vt:lpstr>TITLE SIDE</vt:lpstr>
      <vt:lpstr>TEXT SLIDE</vt:lpstr>
      <vt:lpstr>Cognition Fundamentals: Refresher</vt:lpstr>
      <vt:lpstr>Going full-circle...</vt:lpstr>
      <vt:lpstr>Table of Contents</vt:lpstr>
      <vt:lpstr>How do we learn language?</vt:lpstr>
      <vt:lpstr>What is Modeling of Language Learning?</vt:lpstr>
      <vt:lpstr>Word Meaning</vt:lpstr>
      <vt:lpstr>How do we learn the meaning of a word?</vt:lpstr>
      <vt:lpstr>How do we learn the meaning of a word?</vt:lpstr>
      <vt:lpstr>How do we learn the meaning of a word?</vt:lpstr>
      <vt:lpstr>Assigning Meaning to a word</vt:lpstr>
      <vt:lpstr>The Cognitive System</vt:lpstr>
      <vt:lpstr>How memory functions</vt:lpstr>
      <vt:lpstr>Working Memory for Perception</vt:lpstr>
      <vt:lpstr>Familiarity vs. Recollection: The DPSD and CDP Models</vt:lpstr>
      <vt:lpstr>Active Sampling - (Learning)</vt:lpstr>
      <vt:lpstr>Decision chains for sampling and action</vt:lpstr>
      <vt:lpstr>Mirror-Neurons – (learning)</vt:lpstr>
      <vt:lpstr>PowerPoint Presentation</vt:lpstr>
      <vt:lpstr>Break</vt:lpstr>
      <vt:lpstr>How do neural networks and cognition relate?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123</cp:revision>
  <dcterms:created xsi:type="dcterms:W3CDTF">2022-09-13T13:06:59Z</dcterms:created>
  <dcterms:modified xsi:type="dcterms:W3CDTF">2023-03-01T16:21:23Z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